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92" r:id="rId2"/>
    <p:sldId id="275" r:id="rId3"/>
    <p:sldId id="296" r:id="rId4"/>
    <p:sldId id="257" r:id="rId5"/>
    <p:sldId id="297" r:id="rId6"/>
    <p:sldId id="265" r:id="rId7"/>
    <p:sldId id="266" r:id="rId8"/>
    <p:sldId id="268" r:id="rId9"/>
    <p:sldId id="281" r:id="rId10"/>
    <p:sldId id="267" r:id="rId11"/>
    <p:sldId id="258" r:id="rId12"/>
    <p:sldId id="269" r:id="rId13"/>
    <p:sldId id="277" r:id="rId14"/>
    <p:sldId id="284" r:id="rId15"/>
    <p:sldId id="270" r:id="rId16"/>
    <p:sldId id="271" r:id="rId17"/>
    <p:sldId id="286" r:id="rId18"/>
    <p:sldId id="287" r:id="rId19"/>
    <p:sldId id="288" r:id="rId20"/>
    <p:sldId id="293" r:id="rId21"/>
    <p:sldId id="290" r:id="rId22"/>
    <p:sldId id="294" r:id="rId23"/>
    <p:sldId id="295" r:id="rId24"/>
  </p:sldIdLst>
  <p:sldSz cx="9144000" cy="6858000" type="screen4x3"/>
  <p:notesSz cx="6858000" cy="9947275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33" autoAdjust="0"/>
    <p:restoredTop sz="94660"/>
  </p:normalViewPr>
  <p:slideViewPr>
    <p:cSldViewPr>
      <p:cViewPr varScale="1">
        <p:scale>
          <a:sx n="109" d="100"/>
          <a:sy n="109" d="100"/>
        </p:scale>
        <p:origin x="168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479237-6342-49F2-8E5A-C1656946066B}" type="datetimeFigureOut">
              <a:rPr lang="hr-HR" smtClean="0"/>
              <a:t>27.4.2018.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880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880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98B149-C93C-4988-9571-265F0240437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569692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5BDA2C-791C-4BFB-B783-FD700E97FAD7}" type="datetimeFigureOut">
              <a:rPr lang="hr-HR" smtClean="0"/>
              <a:t>27.4.2018.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43013"/>
            <a:ext cx="447675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87900"/>
            <a:ext cx="5486400" cy="39163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9BE512-E433-48F3-A501-F03CD4C3191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43529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9BE512-E433-48F3-A501-F03CD4C31912}" type="slidenum">
              <a:rPr lang="hr-HR" smtClean="0"/>
              <a:t>22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08918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 descr="Background"/>
          <p:cNvPicPr>
            <a:picLocks noChangeAspect="1" noChangeArrowheads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B2D5-94BF-4798-802C-69E342A87BA6}" type="datetimeFigureOut">
              <a:rPr lang="hr-HR" smtClean="0"/>
              <a:t>27.4.2018.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C240-0EBF-4E38-939F-E38CDC8ABAA7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B2D5-94BF-4798-802C-69E342A87BA6}" type="datetimeFigureOut">
              <a:rPr lang="hr-HR" smtClean="0"/>
              <a:t>27.4.2018.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C240-0EBF-4E38-939F-E38CDC8ABAA7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B2D5-94BF-4798-802C-69E342A87BA6}" type="datetimeFigureOut">
              <a:rPr lang="hr-HR" smtClean="0"/>
              <a:t>27.4.2018.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C240-0EBF-4E38-939F-E38CDC8ABAA7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B2D5-94BF-4798-802C-69E342A87BA6}" type="datetimeFigureOut">
              <a:rPr lang="hr-HR" smtClean="0"/>
              <a:t>27.4.2018.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C240-0EBF-4E38-939F-E38CDC8ABAA7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B2D5-94BF-4798-802C-69E342A87BA6}" type="datetimeFigureOut">
              <a:rPr lang="hr-HR" smtClean="0"/>
              <a:t>27.4.2018.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C240-0EBF-4E38-939F-E38CDC8ABAA7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B2D5-94BF-4798-802C-69E342A87BA6}" type="datetimeFigureOut">
              <a:rPr lang="hr-HR" smtClean="0"/>
              <a:t>27.4.2018.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C240-0EBF-4E38-939F-E38CDC8ABAA7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B2D5-94BF-4798-802C-69E342A87BA6}" type="datetimeFigureOut">
              <a:rPr lang="hr-HR" smtClean="0"/>
              <a:t>27.4.2018.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C240-0EBF-4E38-939F-E38CDC8ABAA7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B2D5-94BF-4798-802C-69E342A87BA6}" type="datetimeFigureOut">
              <a:rPr lang="hr-HR" smtClean="0"/>
              <a:t>27.4.2018.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C240-0EBF-4E38-939F-E38CDC8ABAA7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B2D5-94BF-4798-802C-69E342A87BA6}" type="datetimeFigureOut">
              <a:rPr lang="hr-HR" smtClean="0"/>
              <a:t>27.4.2018.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C240-0EBF-4E38-939F-E38CDC8ABAA7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B2D5-94BF-4798-802C-69E342A87BA6}" type="datetimeFigureOut">
              <a:rPr lang="hr-HR" smtClean="0"/>
              <a:t>27.4.2018.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C240-0EBF-4E38-939F-E38CDC8ABAA7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B2D5-94BF-4798-802C-69E342A87BA6}" type="datetimeFigureOut">
              <a:rPr lang="hr-HR" smtClean="0"/>
              <a:t>27.4.2018.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5C240-0EBF-4E38-939F-E38CDC8ABAA7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 descr="Background"/>
          <p:cNvPicPr>
            <a:picLocks noChangeAspect="1" noChangeArrowheads="1"/>
          </p:cNvPicPr>
          <p:nvPr userDrawn="1"/>
        </p:nvPicPr>
        <p:blipFill>
          <a:blip r:embed="rId1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E5B2D5-94BF-4798-802C-69E342A87BA6}" type="datetimeFigureOut">
              <a:rPr lang="hr-HR" smtClean="0"/>
              <a:t>27.4.2018.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5C240-0EBF-4E38-939F-E38CDC8ABAA7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US" sz="3900" i="1" smtClean="0">
              <a:solidFill>
                <a:srgbClr val="37269A"/>
              </a:solidFill>
              <a:ea typeface="ＭＳ Ｐゴシック"/>
            </a:endParaRPr>
          </a:p>
        </p:txBody>
      </p:sp>
      <p:sp>
        <p:nvSpPr>
          <p:cNvPr id="26626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>
              <a:ea typeface="ＭＳ Ｐゴシック"/>
            </a:endParaRPr>
          </a:p>
        </p:txBody>
      </p:sp>
      <p:pic>
        <p:nvPicPr>
          <p:cNvPr id="26627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893763" y="22225"/>
            <a:ext cx="1094422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1340282" y="5194068"/>
            <a:ext cx="6463436" cy="1015663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hr-H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RJEŠAVANJE </a:t>
            </a:r>
            <a:r>
              <a:rPr lang="hr-HR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PROBLEMA </a:t>
            </a:r>
            <a:r>
              <a:rPr lang="hr-H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BLOKIRANIH </a:t>
            </a:r>
            <a:r>
              <a:rPr lang="hr-HR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GRAĐANA</a:t>
            </a:r>
          </a:p>
          <a:p>
            <a:pPr algn="ctr"/>
            <a:endParaRPr lang="hr-HR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r-HR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27. travnja 2018.</a:t>
            </a:r>
            <a:endParaRPr lang="hr-HR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5351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339752" y="2348880"/>
            <a:ext cx="6561530" cy="3168352"/>
          </a:xfrm>
        </p:spPr>
        <p:txBody>
          <a:bodyPr>
            <a:noAutofit/>
          </a:bodyPr>
          <a:lstStyle/>
          <a:p>
            <a:pPr>
              <a:lnSpc>
                <a:spcPct val="114000"/>
              </a:lnSpc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Zakon o otpisu duga fizičkim osobama – otpis i reprogram duga</a:t>
            </a:r>
          </a:p>
          <a:p>
            <a:pPr>
              <a:lnSpc>
                <a:spcPct val="114000"/>
              </a:lnSpc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Zakon o provedbi ovrhe na novčanim sredstvima - ograničenje trajanja ovrhe</a:t>
            </a:r>
          </a:p>
          <a:p>
            <a:pPr>
              <a:lnSpc>
                <a:spcPct val="114000"/>
              </a:lnSpc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Izmjene i dopune Zakona o stečaju potrošača – jednostavni stečaj </a:t>
            </a: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potrošača</a:t>
            </a:r>
            <a:endParaRPr lang="vi-VN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686800" cy="936104"/>
          </a:xfrm>
        </p:spPr>
        <p:txBody>
          <a:bodyPr>
            <a:normAutofit fontScale="90000"/>
          </a:bodyPr>
          <a:lstStyle/>
          <a:p>
            <a:r>
              <a:rPr lang="hr-H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Mjere Vlade RH za rješavanje problema prezaduženosti i blokade građana</a:t>
            </a:r>
            <a:endParaRPr lang="hr-H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39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792088"/>
          </a:xfrm>
        </p:spPr>
        <p:txBody>
          <a:bodyPr>
            <a:noAutofit/>
          </a:bodyPr>
          <a:lstStyle/>
          <a:p>
            <a:r>
              <a:rPr lang="hr-H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Zakon o otpisu duga</a:t>
            </a:r>
            <a:r>
              <a:rPr lang="hr-H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r-H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195736" y="1844824"/>
            <a:ext cx="6635080" cy="410445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Automatski otpis duga prema državi, JLPS i povezanim osobama do 10.000 kn za sve građane blokirane na dan 31.12.2017. godine</a:t>
            </a:r>
          </a:p>
          <a:p>
            <a:pPr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Poticanje svih drugih vjerovnika na otpis do 10.000 kn blokiranim građana kroz poreznu stimulaciju</a:t>
            </a:r>
          </a:p>
          <a:p>
            <a:pPr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Mogućnost reprograma duga za dugove prema RH preko 10.000 kn</a:t>
            </a: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363272" cy="1224136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Otpis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duga - rezultati</a:t>
            </a:r>
            <a:endParaRPr lang="hr-H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5736" y="1988840"/>
            <a:ext cx="6552728" cy="3528392"/>
          </a:xfrm>
        </p:spPr>
        <p:txBody>
          <a:bodyPr>
            <a:normAutofit lnSpcReduction="10000"/>
          </a:bodyPr>
          <a:lstStyle/>
          <a:p>
            <a:pPr lvl="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hr-H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Automatskim o</a:t>
            </a:r>
            <a:r>
              <a:rPr lang="vi-VN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tpisom duga bit će obuhvaćeno 180.291 građana, a 11.168 građana biti će deblokirano</a:t>
            </a:r>
            <a:endParaRPr lang="hr-H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hr-H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Dug građana bit će smanjen za 1,063 milijarde kuna</a:t>
            </a:r>
          </a:p>
          <a:p>
            <a:pPr lvl="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hr-H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 se otpisu duga pridruže i svi ostali vjerovnici radi porezne stimulacije broj deblokiranih građana i iznos smanjenja duga biti će višestruko veći</a:t>
            </a:r>
          </a:p>
          <a:p>
            <a:pPr>
              <a:lnSpc>
                <a:spcPct val="150000"/>
              </a:lnSpc>
            </a:pPr>
            <a:endParaRPr lang="hr-HR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646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936104"/>
          </a:xfrm>
        </p:spPr>
        <p:txBody>
          <a:bodyPr>
            <a:normAutofit/>
          </a:bodyPr>
          <a:lstStyle/>
          <a:p>
            <a:r>
              <a:rPr lang="hr-H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hr-H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oticanje vjerovnika na otpis duga	</a:t>
            </a:r>
            <a:endParaRPr lang="hr-H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55776" y="2204864"/>
            <a:ext cx="6408712" cy="381642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Zakonom bi se potakli i drugi vjerovnici na otpis duga blokiranim građanima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Vjerovniku koji izvrši otpis dospjelog duga blokiranom građaninu:</a:t>
            </a:r>
          </a:p>
          <a:p>
            <a:pPr marL="685800" lvl="2" indent="-285750">
              <a:spcBef>
                <a:spcPts val="0"/>
              </a:spcBef>
              <a:spcAft>
                <a:spcPts val="600"/>
              </a:spcAft>
              <a:buFont typeface="Times New Roman" panose="02020603050405020304" pitchFamily="18" charset="0"/>
              <a:buChar char="–"/>
            </a:pPr>
            <a:r>
              <a:rPr lang="hr-H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kao </a:t>
            </a:r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obvezniku poreza na dobit,  iznos  otpisane tražbine smatra se porezno priznatim </a:t>
            </a:r>
            <a:r>
              <a:rPr lang="hr-H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rashodom</a:t>
            </a:r>
          </a:p>
          <a:p>
            <a:pPr marL="685800" lvl="2" indent="-285750">
              <a:spcBef>
                <a:spcPts val="0"/>
              </a:spcBef>
              <a:spcAft>
                <a:spcPts val="600"/>
              </a:spcAft>
              <a:buFont typeface="Times New Roman" panose="02020603050405020304" pitchFamily="18" charset="0"/>
              <a:buChar char="–"/>
            </a:pPr>
            <a:r>
              <a:rPr lang="hr-H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kao </a:t>
            </a:r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obvezniku poreza na dohodak,  iznos otpisane tražbine ne uključuje se u oporezive primitke 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Izvršeni otpis dospjelog duga temeljem ovog Zakona, fizičkim se osobama ne smatra oporezivim primitkom</a:t>
            </a:r>
          </a:p>
        </p:txBody>
      </p:sp>
    </p:spTree>
    <p:extLst>
      <p:ext uri="{BB962C8B-B14F-4D97-AF65-F5344CB8AC3E}">
        <p14:creationId xmlns:p14="http://schemas.microsoft.com/office/powerpoint/2010/main" val="141072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20080"/>
          </a:xfrm>
        </p:spPr>
        <p:txBody>
          <a:bodyPr>
            <a:normAutofit/>
          </a:bodyPr>
          <a:lstStyle/>
          <a:p>
            <a:r>
              <a:rPr lang="hr-H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Reprogram duga</a:t>
            </a:r>
            <a:endParaRPr lang="hr-H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55776" y="1628801"/>
            <a:ext cx="5472608" cy="2376264"/>
          </a:xfrm>
        </p:spPr>
        <p:txBody>
          <a:bodyPr>
            <a:normAutofit lnSpcReduction="10000"/>
          </a:bodyPr>
          <a:lstStyle/>
          <a:p>
            <a:pPr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 dospjeli porezni dug koji nije otpisan omogućava se reprogram duga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Reprogram glavnice dospjelog duga odobravao bi se u mjesečnim anuitetima uz obračun zakonske zatezne kamate (trenutno 7,09%)</a:t>
            </a:r>
          </a:p>
          <a:p>
            <a:endParaRPr lang="hr-H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296219"/>
              </p:ext>
            </p:extLst>
          </p:nvPr>
        </p:nvGraphicFramePr>
        <p:xfrm>
          <a:off x="2965152" y="4005066"/>
          <a:ext cx="5423272" cy="21368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65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75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41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dirty="0">
                          <a:effectLst/>
                        </a:rPr>
                        <a:t>VISINA POREZNOG DUGA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dirty="0">
                          <a:effectLst/>
                        </a:rPr>
                        <a:t>ROK OTPLATE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0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 dirty="0">
                          <a:effectLst/>
                        </a:rPr>
                        <a:t>1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>
                          <a:effectLst/>
                        </a:rPr>
                        <a:t>2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41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dirty="0">
                          <a:effectLst/>
                        </a:rPr>
                        <a:t>do 50.000,00 kuna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dirty="0">
                          <a:effectLst/>
                        </a:rPr>
                        <a:t>do 36 mjeseci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41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dirty="0">
                          <a:effectLst/>
                        </a:rPr>
                        <a:t>50.000,01 – 100.000,00 kuna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>
                          <a:effectLst/>
                        </a:rPr>
                        <a:t>do 42 mjeseca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1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dirty="0">
                          <a:effectLst/>
                        </a:rPr>
                        <a:t>100.000,01 – 200.000,00 kuna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dirty="0">
                          <a:effectLst/>
                        </a:rPr>
                        <a:t>do 48 mjeseci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41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dirty="0">
                          <a:effectLst/>
                        </a:rPr>
                        <a:t>200.000,01 – 500.000,00 kuna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>
                          <a:effectLst/>
                        </a:rPr>
                        <a:t>do 54 mjeseca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41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dirty="0">
                          <a:effectLst/>
                        </a:rPr>
                        <a:t>više od 500.000,00 kuna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>
                          <a:effectLst/>
                        </a:rPr>
                        <a:t>do 60 mjeseci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8739">
                <a:tc>
                  <a:txBody>
                    <a:bodyPr/>
                    <a:lstStyle/>
                    <a:p>
                      <a:endParaRPr lang="hr-HR" sz="100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hr-HR" sz="10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8228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hr-HR" sz="4000" dirty="0" smtClean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hr-HR" sz="4000" dirty="0" smtClean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hr-HR" sz="36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Zakon o provedbi ovrhe na novčanim sredstvima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hr-H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83768" y="1772817"/>
            <a:ext cx="6408712" cy="5112568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Ograničava se trajanje ovrhe na novčanim sredstvima – nakon proteka 3 godine, uz uvjet da posljednjih 6 mjeseci nije bilo nikakve naplate tražbine – automatski prestaje provedba ovrhe na novčanim sredstvima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Dug ne prestaje – prestaje ovrha jer je postala nemoguća – vjerojatnost da bi se vjerovnik namirio nakon 3 godine po osnovi po kojoj nije bilo naplate 6 mjeseci manja je od 1%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Promjenom načina naplate naknade – predujmljivanjem troškova uz davanje podataka o blokadi – utjecat će se i na racionalnije pokretanje ovrhe na novčanim sredstvima što u konačnici znači manji ukupni trošak ovrhe koji snosi </a:t>
            </a:r>
            <a:r>
              <a:rPr lang="hr-H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ovršenik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6517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79"/>
            <a:ext cx="8229600" cy="1008113"/>
          </a:xfrm>
        </p:spPr>
        <p:txBody>
          <a:bodyPr>
            <a:normAutofit/>
          </a:bodyPr>
          <a:lstStyle/>
          <a:p>
            <a:r>
              <a:rPr lang="hr-H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Ograničenje ovrhe - učinci</a:t>
            </a:r>
            <a:endParaRPr lang="hr-H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555776" y="1988840"/>
            <a:ext cx="6203032" cy="3672408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Odblokirati 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će se </a:t>
            </a: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71.291 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građanin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Iznos 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duga evidentiranog u Očevidniku će se smanjiti za čak 32 milijarde kuna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Dodatno će 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smanjivati broj blokiranih građana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iznos 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evidentiranog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duga </a:t>
            </a: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 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mjeseca u mjesec kako </a:t>
            </a: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 ispunjavaju uvjeti 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 ograničenje ovrhe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Trajno rješenje koje vrijedi i za ubuduće</a:t>
            </a:r>
          </a:p>
        </p:txBody>
      </p:sp>
    </p:spTree>
    <p:extLst>
      <p:ext uri="{BB962C8B-B14F-4D97-AF65-F5344CB8AC3E}">
        <p14:creationId xmlns:p14="http://schemas.microsoft.com/office/powerpoint/2010/main" val="2640268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339752" y="2420888"/>
            <a:ext cx="6192688" cy="18002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Uvjeti:</a:t>
            </a:r>
          </a:p>
          <a:p>
            <a:pPr marL="873125" algn="just">
              <a:spcBef>
                <a:spcPts val="0"/>
              </a:spcBef>
              <a:spcAft>
                <a:spcPts val="2400"/>
              </a:spcAft>
              <a:buFont typeface="Wingdings" panose="05000000000000000000" pitchFamily="2" charset="2"/>
              <a:buChar char="§"/>
            </a:pPr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dug do 20.000,00 kuna (glavnica)</a:t>
            </a:r>
          </a:p>
          <a:p>
            <a:pPr marL="873125" algn="just">
              <a:spcBef>
                <a:spcPts val="0"/>
              </a:spcBef>
              <a:spcAft>
                <a:spcPts val="2400"/>
              </a:spcAft>
              <a:buFont typeface="Wingdings" panose="05000000000000000000" pitchFamily="2" charset="2"/>
              <a:buChar char="§"/>
            </a:pPr>
            <a:r>
              <a:rPr lang="hr-H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više </a:t>
            </a:r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 3 godine blokade računa</a:t>
            </a:r>
          </a:p>
        </p:txBody>
      </p:sp>
      <p:sp>
        <p:nvSpPr>
          <p:cNvPr id="5" name="Naslov 1">
            <a:extLst>
              <a:ext uri="{FF2B5EF4-FFF2-40B4-BE49-F238E27FC236}">
                <a16:creationId xmlns:a16="http://schemas.microsoft.com/office/drawing/2014/main" id="{A279AACD-258E-4EE0-9191-7403C065A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8376" y="548680"/>
            <a:ext cx="8147248" cy="158075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Jednostavni postupak stečaja potrošača</a:t>
            </a:r>
            <a:endParaRPr lang="hr-H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0334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483768" y="2420888"/>
            <a:ext cx="6264696" cy="3960440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hr-HR" sz="2400" u="sng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Karakteristike: 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pokretanje po službenoj dužnosti (općinski sudovi)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na temelju službene evidencije FINA-e (Očevidnik)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očitovanje potrošača - pravo na prigovor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dva oblika:</a:t>
            </a:r>
          </a:p>
          <a:p>
            <a:pPr marL="355600" indent="0">
              <a:buNone/>
            </a:pPr>
            <a:r>
              <a:rPr lang="hr-HR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a)	potrošač nema ili </a:t>
            </a:r>
            <a:r>
              <a:rPr lang="hr-HR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ima </a:t>
            </a:r>
            <a:r>
              <a:rPr lang="hr-HR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neznatnu imovinu </a:t>
            </a:r>
          </a:p>
          <a:p>
            <a:pPr marL="355600" indent="0">
              <a:buNone/>
            </a:pPr>
            <a:r>
              <a:rPr lang="hr-HR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b) 	potrošač ima imovinu</a:t>
            </a:r>
          </a:p>
        </p:txBody>
      </p:sp>
      <p:sp>
        <p:nvSpPr>
          <p:cNvPr id="5" name="Naslov 1">
            <a:extLst>
              <a:ext uri="{FF2B5EF4-FFF2-40B4-BE49-F238E27FC236}">
                <a16:creationId xmlns:a16="http://schemas.microsoft.com/office/drawing/2014/main" id="{A279AACD-258E-4EE0-9191-7403C065A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8376" y="548680"/>
            <a:ext cx="8147248" cy="158075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Jednostavni postupak stečaja potrošača</a:t>
            </a:r>
            <a:endParaRPr lang="hr-H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5461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339752" y="2060848"/>
            <a:ext cx="6552728" cy="3528392"/>
          </a:xfrm>
        </p:spPr>
        <p:txBody>
          <a:bodyPr>
            <a:normAutofit/>
          </a:bodyPr>
          <a:lstStyle/>
          <a:p>
            <a:pPr marL="624078" indent="-514350" algn="just">
              <a:buFont typeface="+mj-lt"/>
              <a:buAutoNum type="alphaLcParenR"/>
            </a:pPr>
            <a:r>
              <a:rPr lang="hr-HR" sz="2400" u="sng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ako potrošač nema ili ima neznatnu imovinu</a:t>
            </a:r>
            <a:r>
              <a:rPr lang="hr-HR" sz="2400" u="sng" spc="3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</a:t>
            </a:r>
          </a:p>
          <a:p>
            <a:pPr marL="1009650" lvl="1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hr-HR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neće </a:t>
            </a:r>
            <a:r>
              <a:rPr lang="hr-HR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se voditi postupak (otvaranje i </a:t>
            </a:r>
            <a:r>
              <a:rPr lang="hr-HR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istovremeno </a:t>
            </a:r>
            <a:r>
              <a:rPr lang="hr-HR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zaključenje postupka)</a:t>
            </a:r>
          </a:p>
          <a:p>
            <a:pPr marL="1009650" lvl="1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neće se imenovati povjerenik</a:t>
            </a:r>
          </a:p>
          <a:p>
            <a:pPr marL="1009650" lvl="1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bez roka kušnje</a:t>
            </a:r>
          </a:p>
          <a:p>
            <a:pPr marL="1009650" lvl="1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hr-HR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blokada prestaje odmah i ne može se ponoviti </a:t>
            </a:r>
          </a:p>
          <a:p>
            <a:pPr marL="1009650" lvl="1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hr-HR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dug se briše odmah</a:t>
            </a: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Naslov 1">
            <a:extLst>
              <a:ext uri="{FF2B5EF4-FFF2-40B4-BE49-F238E27FC236}">
                <a16:creationId xmlns:a16="http://schemas.microsoft.com/office/drawing/2014/main" id="{A279AACD-258E-4EE0-9191-7403C065A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8376" y="548680"/>
            <a:ext cx="8147248" cy="158075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Jednostavni postupak stečaja potrošača</a:t>
            </a:r>
            <a:endParaRPr lang="hr-H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9053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55776" y="2420888"/>
            <a:ext cx="6408712" cy="208823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Jedna od mjera iz Programa Vlade RH za mandatno razdoblje 2016-2020 jest i rješavanje problema blokiranih računa građana</a:t>
            </a:r>
          </a:p>
        </p:txBody>
      </p:sp>
      <p:sp>
        <p:nvSpPr>
          <p:cNvPr id="5" name="Naslov 1">
            <a:extLst>
              <a:ext uri="{FF2B5EF4-FFF2-40B4-BE49-F238E27FC236}">
                <a16:creationId xmlns:a16="http://schemas.microsoft.com/office/drawing/2014/main" id="{A279AACD-258E-4EE0-9191-7403C065A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8376" y="548680"/>
            <a:ext cx="8147248" cy="158075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 Vlade Republike Hrvatske</a:t>
            </a:r>
            <a:endParaRPr lang="hr-H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0701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339752" y="2060848"/>
            <a:ext cx="6552728" cy="3528392"/>
          </a:xfrm>
        </p:spPr>
        <p:txBody>
          <a:bodyPr>
            <a:normAutofit lnSpcReduction="10000"/>
          </a:bodyPr>
          <a:lstStyle/>
          <a:p>
            <a:pPr marL="624078" indent="-514350">
              <a:buFont typeface="+mj-lt"/>
              <a:buAutoNum type="alphaLcParenR" startAt="2"/>
            </a:pPr>
            <a:r>
              <a:rPr lang="hr-HR" sz="2400" u="sng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ako potrošač ima imovinu:</a:t>
            </a:r>
          </a:p>
          <a:p>
            <a:pPr marL="1009650" lvl="1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otvara se jednostavni postupak stečaja potrošača (trajanje 6/12 mjeseci)</a:t>
            </a:r>
          </a:p>
          <a:p>
            <a:pPr marL="1009650" lvl="1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imenuje se povjerenik </a:t>
            </a:r>
          </a:p>
          <a:p>
            <a:pPr marL="1009650" lvl="1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prodaje se imovina i razmjerno namiruju vjerovnici</a:t>
            </a:r>
            <a:r>
              <a:rPr lang="en-US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hr-HR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(nekretnine - izuzete od prodaje)</a:t>
            </a:r>
          </a:p>
          <a:p>
            <a:pPr marL="1009650" lvl="1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bez roka kušnje</a:t>
            </a:r>
          </a:p>
          <a:p>
            <a:pPr marL="1009650" lvl="1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blokada prestaje otvaranjem postupka</a:t>
            </a:r>
          </a:p>
          <a:p>
            <a:pPr marL="1009650" lvl="1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dug se briše po zaključenju </a:t>
            </a:r>
            <a:r>
              <a:rPr lang="hr-HR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postupka</a:t>
            </a: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Naslov 1">
            <a:extLst>
              <a:ext uri="{FF2B5EF4-FFF2-40B4-BE49-F238E27FC236}">
                <a16:creationId xmlns:a16="http://schemas.microsoft.com/office/drawing/2014/main" id="{A279AACD-258E-4EE0-9191-7403C065A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8376" y="548680"/>
            <a:ext cx="8147248" cy="158075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Jednostavni postupak stečaja potrošača</a:t>
            </a:r>
            <a:endParaRPr lang="hr-H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9989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267744" y="2420888"/>
            <a:ext cx="5904656" cy="3600400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hr-HR" sz="2400" u="sng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Učinci i posljedice:</a:t>
            </a:r>
          </a:p>
          <a:p>
            <a:pPr marL="60960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„nova prilika” za </a:t>
            </a:r>
            <a:r>
              <a:rPr lang="hr-HR" sz="240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blokirane </a:t>
            </a:r>
            <a:r>
              <a:rPr lang="hr-HR" sz="240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građane - 3 </a:t>
            </a:r>
            <a:r>
              <a:rPr lang="hr-HR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godine blokade i 20.000,00 </a:t>
            </a:r>
            <a:r>
              <a:rPr lang="hr-HR" sz="240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kn </a:t>
            </a:r>
            <a:r>
              <a:rPr lang="hr-HR" sz="240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glavnica </a:t>
            </a:r>
            <a:endParaRPr lang="hr-HR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60960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povećani broj sudskih predmeta i smanjenje broja izvansudskih predmeta </a:t>
            </a:r>
          </a:p>
          <a:p>
            <a:pPr marL="60960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hr-HR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povećan opseg poslova drugih tijela (Porezna uprava, FINA)</a:t>
            </a:r>
          </a:p>
        </p:txBody>
      </p:sp>
      <p:sp>
        <p:nvSpPr>
          <p:cNvPr id="10" name="Naslov 1">
            <a:extLst>
              <a:ext uri="{FF2B5EF4-FFF2-40B4-BE49-F238E27FC236}">
                <a16:creationId xmlns:a16="http://schemas.microsoft.com/office/drawing/2014/main" id="{A279AACD-258E-4EE0-9191-7403C065A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8376" y="548680"/>
            <a:ext cx="8147248" cy="158075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Jednostavni postupak stečaja potrošača</a:t>
            </a:r>
            <a:endParaRPr lang="hr-H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0722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1">
            <a:extLst>
              <a:ext uri="{FF2B5EF4-FFF2-40B4-BE49-F238E27FC236}">
                <a16:creationId xmlns:a16="http://schemas.microsoft.com/office/drawing/2014/main" id="{A279AACD-258E-4EE0-9191-7403C065A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8376" y="548680"/>
            <a:ext cx="8147248" cy="158075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Očekivani rezultati predloženih mjera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555776" y="2204864"/>
            <a:ext cx="6275040" cy="388843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Uvođenjem navedenih mjera značajno će se smanjiti broj dugotrajno blokiranih građana i iznos evidentiranog duga</a:t>
            </a:r>
          </a:p>
          <a:p>
            <a:pPr marL="447675" lvl="1" algn="just">
              <a:buFont typeface="Wingdings" panose="05000000000000000000" pitchFamily="2" charset="2"/>
              <a:buChar char="§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odmah po stupanju zakona na snagu broj blokiranih građana će se smanjiti za više od 80.000, a evidentirani iznos duga za više od 33 mlrd kuna</a:t>
            </a:r>
          </a:p>
          <a:p>
            <a:pPr marL="447675" lvl="1" algn="just">
              <a:buFont typeface="Wingdings" panose="05000000000000000000" pitchFamily="2" charset="2"/>
              <a:buChar char="§"/>
            </a:pP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dugoročno će se zbog mjera dodatno smanjivati broj blokiranih građana i iznos evidentiranog duga</a:t>
            </a:r>
          </a:p>
          <a:p>
            <a:pPr>
              <a:buFont typeface="Wingdings" panose="05000000000000000000" pitchFamily="2" charset="2"/>
              <a:buChar char="§"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7572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US" sz="3900" i="1" smtClean="0">
              <a:solidFill>
                <a:srgbClr val="37269A"/>
              </a:solidFill>
              <a:ea typeface="ＭＳ Ｐゴシック"/>
            </a:endParaRPr>
          </a:p>
        </p:txBody>
      </p:sp>
      <p:sp>
        <p:nvSpPr>
          <p:cNvPr id="26626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>
              <a:ea typeface="ＭＳ Ｐゴシック"/>
            </a:endParaRPr>
          </a:p>
        </p:txBody>
      </p:sp>
      <p:pic>
        <p:nvPicPr>
          <p:cNvPr id="26627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893763" y="22225"/>
            <a:ext cx="1094422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1959233" y="5471067"/>
            <a:ext cx="5225534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hr-HR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ZAHVALJUJEM NA POZORNOSTI!</a:t>
            </a:r>
            <a:endParaRPr lang="hr-HR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348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1">
            <a:extLst>
              <a:ext uri="{FF2B5EF4-FFF2-40B4-BE49-F238E27FC236}">
                <a16:creationId xmlns:a16="http://schemas.microsoft.com/office/drawing/2014/main" id="{A279AACD-258E-4EE0-9191-7403C065A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91880" y="3212976"/>
            <a:ext cx="8147248" cy="158075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hr-H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Broj blokiranih građana</a:t>
            </a:r>
            <a:br>
              <a:rPr lang="hr-H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(31. prosinca 2017.)</a:t>
            </a:r>
            <a:endParaRPr lang="hr-HR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" y="0"/>
            <a:ext cx="8505824" cy="6877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23528" y="260648"/>
            <a:ext cx="26642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b="1" dirty="0" smtClean="0"/>
              <a:t>Broj blokiranih</a:t>
            </a:r>
            <a:br>
              <a:rPr lang="hr-HR" sz="2800" b="1" dirty="0" smtClean="0"/>
            </a:br>
            <a:r>
              <a:rPr lang="hr-HR" dirty="0" smtClean="0"/>
              <a:t>(31. 12. 2017.) </a:t>
            </a: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4183900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411760" y="1916832"/>
            <a:ext cx="6696744" cy="4608512"/>
          </a:xfrm>
        </p:spPr>
        <p:txBody>
          <a:bodyPr>
            <a:noAutofit/>
          </a:bodyPr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hr-H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1200"/>
              </a:spcAft>
              <a:buNone/>
            </a:pPr>
            <a:r>
              <a:rPr lang="hr-H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 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31. ožujka</a:t>
            </a:r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2018.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blokadi su bila 325</a:t>
            </a:r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254 građana</a:t>
            </a:r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 dugom od 43,37 milijardi kuna, od 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toga</a:t>
            </a:r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hr-H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1200"/>
              </a:spcAft>
              <a:buNone/>
            </a:pPr>
            <a:r>
              <a:rPr lang="hr-H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Broj </a:t>
            </a:r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blokiranih građana na dan 31.01.2018. godine je 324.910 s ukupnim dugom koji iznosi 42.3 milijarde kn, uvećanom za zakonsku zateznu kamatu koja iznosi oko 21.39 milijarde kn. </a:t>
            </a:r>
          </a:p>
          <a:p>
            <a:pPr marL="400050"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 ukupnog iznosa duga 42.3 milijarde kn, 2,3 milijarde kn odnosno 5,</a:t>
            </a:r>
            <a:r>
              <a:rPr lang="hr-H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 se odnosi na troškove postupka, a ostalo na glavnicu.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hr-H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>
              <a:spcBef>
                <a:spcPts val="600"/>
              </a:spcBef>
              <a:spcAft>
                <a:spcPts val="600"/>
              </a:spcAft>
            </a:pPr>
            <a:endParaRPr lang="hr-H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39752" y="6217567"/>
            <a:ext cx="651621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*sve analize iz ove prezentacije su rađene na 31.01.2018.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slov 1">
            <a:extLst>
              <a:ext uri="{FF2B5EF4-FFF2-40B4-BE49-F238E27FC236}">
                <a16:creationId xmlns:a16="http://schemas.microsoft.com/office/drawing/2014/main" id="{A279AACD-258E-4EE0-9191-7403C065A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8376" y="548680"/>
            <a:ext cx="8147248" cy="158075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Trenutno stanje</a:t>
            </a:r>
            <a:endParaRPr lang="hr-H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1">
            <a:extLst>
              <a:ext uri="{FF2B5EF4-FFF2-40B4-BE49-F238E27FC236}">
                <a16:creationId xmlns:a16="http://schemas.microsoft.com/office/drawing/2014/main" id="{A279AACD-258E-4EE0-9191-7403C065A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91880" y="3212976"/>
            <a:ext cx="8147248" cy="158075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hr-H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Broj blokiranih građana</a:t>
            </a:r>
            <a:br>
              <a:rPr lang="hr-H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(31. prosinca 2017.)</a:t>
            </a:r>
            <a:endParaRPr lang="hr-HR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" y="0"/>
            <a:ext cx="8505824" cy="6877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23528" y="260648"/>
            <a:ext cx="26642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b="1" dirty="0" smtClean="0"/>
              <a:t>Broj blokiranih</a:t>
            </a:r>
            <a:br>
              <a:rPr lang="hr-HR" sz="2800" b="1" dirty="0" smtClean="0"/>
            </a:br>
            <a:r>
              <a:rPr lang="hr-HR" dirty="0" smtClean="0"/>
              <a:t>(31. 12. 2017.) </a:t>
            </a: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8275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Broj blokiranih građana po iznosu 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duga</a:t>
            </a:r>
            <a:r>
              <a:rPr lang="hr-HR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dan 31.1.2018</a:t>
            </a:r>
            <a:r>
              <a:rPr lang="hr-HR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godine</a:t>
            </a:r>
            <a:endParaRPr lang="hr-H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3012422"/>
              </p:ext>
            </p:extLst>
          </p:nvPr>
        </p:nvGraphicFramePr>
        <p:xfrm>
          <a:off x="683568" y="1412776"/>
          <a:ext cx="7848872" cy="48245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398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64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04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95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325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68590"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1" u="none" strike="noStrike" dirty="0">
                          <a:effectLst/>
                        </a:rPr>
                        <a:t>Visina blokade</a:t>
                      </a:r>
                      <a:endParaRPr lang="hr-HR" sz="1600" b="1" i="0" u="none" strike="noStrike" dirty="0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1" u="none" strike="noStrike">
                          <a:effectLst/>
                        </a:rPr>
                        <a:t>Glavnica</a:t>
                      </a:r>
                      <a:endParaRPr lang="hr-HR" sz="1600" b="1" i="0" u="none" strike="noStrike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1" u="none" strike="noStrike" dirty="0">
                          <a:effectLst/>
                        </a:rPr>
                        <a:t>%od ukupnog duga</a:t>
                      </a:r>
                      <a:endParaRPr lang="hr-HR" sz="1600" b="1" i="0" u="none" strike="noStrike" dirty="0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vi-VN" sz="1600" b="1" u="none" strike="noStrike" dirty="0">
                          <a:effectLst/>
                          <a:latin typeface="Calibri" panose="020F0502020204030204" pitchFamily="34" charset="0"/>
                        </a:rPr>
                        <a:t>Broj građana</a:t>
                      </a:r>
                      <a:endParaRPr lang="vi-VN" sz="1600" b="1" i="0" u="none" strike="noStrike" dirty="0">
                        <a:solidFill>
                          <a:srgbClr val="24406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1" u="none" strike="noStrike" dirty="0">
                          <a:effectLst/>
                        </a:rPr>
                        <a:t>%od ukupnog broja</a:t>
                      </a:r>
                      <a:endParaRPr lang="hr-HR" sz="1600" b="1" i="0" u="none" strike="noStrike" dirty="0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3704">
                <a:tc>
                  <a:txBody>
                    <a:bodyPr/>
                    <a:lstStyle/>
                    <a:p>
                      <a:pPr algn="l" fontAlgn="b"/>
                      <a:r>
                        <a:rPr lang="hr-HR" sz="1600" b="1" u="none" strike="noStrike" dirty="0">
                          <a:effectLst/>
                        </a:rPr>
                        <a:t>≤ 5.000 kn</a:t>
                      </a:r>
                      <a:endParaRPr lang="hr-HR" sz="1600" b="1" i="0" u="none" strike="noStrike" dirty="0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1" u="none" strike="noStrike" dirty="0">
                          <a:effectLst/>
                        </a:rPr>
                        <a:t>147.343.144</a:t>
                      </a:r>
                      <a:endParaRPr lang="hr-HR" sz="1600" b="1" i="0" u="none" strike="noStrike" dirty="0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1" u="none" strike="noStrike" dirty="0">
                          <a:effectLst/>
                        </a:rPr>
                        <a:t>0,35%</a:t>
                      </a:r>
                      <a:endParaRPr lang="hr-HR" sz="1600" b="1" i="0" u="none" strike="noStrike" dirty="0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1" u="none" strike="noStrike" dirty="0">
                          <a:effectLst/>
                        </a:rPr>
                        <a:t>78.767</a:t>
                      </a:r>
                      <a:endParaRPr lang="hr-HR" sz="1600" b="1" i="0" u="none" strike="noStrike" dirty="0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1" u="none" strike="noStrike" dirty="0">
                          <a:effectLst/>
                        </a:rPr>
                        <a:t>24,</a:t>
                      </a:r>
                      <a:r>
                        <a:rPr lang="hr-HR" sz="1600" b="1" u="none" strike="noStrike" dirty="0" err="1">
                          <a:effectLst/>
                        </a:rPr>
                        <a:t>24</a:t>
                      </a:r>
                      <a:r>
                        <a:rPr lang="hr-HR" sz="1600" b="1" u="none" strike="noStrike" dirty="0">
                          <a:effectLst/>
                        </a:rPr>
                        <a:t>%</a:t>
                      </a:r>
                      <a:endParaRPr lang="hr-HR" sz="1600" b="1" i="0" u="none" strike="noStrike" dirty="0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3704">
                <a:tc>
                  <a:txBody>
                    <a:bodyPr/>
                    <a:lstStyle/>
                    <a:p>
                      <a:pPr algn="l" fontAlgn="b"/>
                      <a:r>
                        <a:rPr lang="hr-HR" sz="1600" b="1" u="none" strike="noStrike">
                          <a:effectLst/>
                        </a:rPr>
                        <a:t>&gt;5.000  ≤ 10.000 kn</a:t>
                      </a:r>
                      <a:endParaRPr lang="hr-HR" sz="1600" b="1" i="0" u="none" strike="noStrike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1" u="none" strike="noStrike" dirty="0">
                          <a:effectLst/>
                        </a:rPr>
                        <a:t>261.299.718</a:t>
                      </a:r>
                      <a:endParaRPr lang="hr-HR" sz="1600" b="1" i="0" u="none" strike="noStrike" dirty="0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1" u="none" strike="noStrike">
                          <a:effectLst/>
                        </a:rPr>
                        <a:t>0,62%</a:t>
                      </a:r>
                      <a:endParaRPr lang="hr-HR" sz="1600" b="1" i="0" u="none" strike="noStrike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1" u="none" strike="noStrike">
                          <a:effectLst/>
                        </a:rPr>
                        <a:t>35.699</a:t>
                      </a:r>
                      <a:endParaRPr lang="hr-HR" sz="1600" b="1" i="0" u="none" strike="noStrike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1" u="none" strike="noStrike">
                          <a:effectLst/>
                        </a:rPr>
                        <a:t>10,99%</a:t>
                      </a:r>
                      <a:endParaRPr lang="hr-HR" sz="1600" b="1" i="0" u="none" strike="noStrike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3704">
                <a:tc>
                  <a:txBody>
                    <a:bodyPr/>
                    <a:lstStyle/>
                    <a:p>
                      <a:pPr algn="l" fontAlgn="b"/>
                      <a:r>
                        <a:rPr lang="hr-HR" sz="1600" b="1" u="none" strike="noStrike">
                          <a:effectLst/>
                        </a:rPr>
                        <a:t>&gt; 10.000  ≤ 20.000 kn</a:t>
                      </a:r>
                      <a:endParaRPr lang="hr-HR" sz="1600" b="1" i="0" u="none" strike="noStrike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1" u="none" strike="noStrike" dirty="0">
                          <a:effectLst/>
                        </a:rPr>
                        <a:t>655.815.613</a:t>
                      </a:r>
                      <a:endParaRPr lang="hr-HR" sz="1600" b="1" i="0" u="none" strike="noStrike" dirty="0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1" u="none" strike="noStrike" dirty="0">
                          <a:effectLst/>
                        </a:rPr>
                        <a:t>1,55%</a:t>
                      </a:r>
                      <a:endParaRPr lang="hr-HR" sz="1600" b="1" i="0" u="none" strike="noStrike" dirty="0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1" u="none" strike="noStrike">
                          <a:effectLst/>
                        </a:rPr>
                        <a:t>45.023</a:t>
                      </a:r>
                      <a:endParaRPr lang="hr-HR" sz="1600" b="1" i="0" u="none" strike="noStrike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1" u="none" strike="noStrike">
                          <a:effectLst/>
                        </a:rPr>
                        <a:t>13,86%</a:t>
                      </a:r>
                      <a:endParaRPr lang="hr-HR" sz="1600" b="1" i="0" u="none" strike="noStrike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3704">
                <a:tc>
                  <a:txBody>
                    <a:bodyPr/>
                    <a:lstStyle/>
                    <a:p>
                      <a:pPr algn="l" fontAlgn="b"/>
                      <a:r>
                        <a:rPr lang="hr-HR" sz="1600" b="1" u="none" strike="noStrike">
                          <a:effectLst/>
                        </a:rPr>
                        <a:t>&gt; 20.000  ≤ 30.000 kn</a:t>
                      </a:r>
                      <a:endParaRPr lang="hr-HR" sz="1600" b="1" i="0" u="none" strike="noStrike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1" u="none" strike="noStrike">
                          <a:effectLst/>
                        </a:rPr>
                        <a:t>707.832.929</a:t>
                      </a:r>
                      <a:endParaRPr lang="hr-HR" sz="1600" b="1" i="0" u="none" strike="noStrike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1" u="none" strike="noStrike" dirty="0">
                          <a:effectLst/>
                        </a:rPr>
                        <a:t>1,67%</a:t>
                      </a:r>
                      <a:endParaRPr lang="hr-HR" sz="1600" b="1" i="0" u="none" strike="noStrike" dirty="0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1" u="none" strike="noStrike">
                          <a:effectLst/>
                        </a:rPr>
                        <a:t>28.689</a:t>
                      </a:r>
                      <a:endParaRPr lang="hr-HR" sz="1600" b="1" i="0" u="none" strike="noStrike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1" u="none" strike="noStrike">
                          <a:effectLst/>
                        </a:rPr>
                        <a:t>8,83%</a:t>
                      </a:r>
                      <a:endParaRPr lang="hr-HR" sz="1600" b="1" i="0" u="none" strike="noStrike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3704">
                <a:tc>
                  <a:txBody>
                    <a:bodyPr/>
                    <a:lstStyle/>
                    <a:p>
                      <a:pPr algn="l" fontAlgn="b"/>
                      <a:r>
                        <a:rPr lang="hr-HR" sz="1600" b="1" u="none" strike="noStrike">
                          <a:effectLst/>
                        </a:rPr>
                        <a:t>&gt; 30.000 ≤ 50.000 kn</a:t>
                      </a:r>
                      <a:endParaRPr lang="hr-HR" sz="1600" b="1" i="0" u="none" strike="noStrike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1" u="none" strike="noStrike">
                          <a:effectLst/>
                        </a:rPr>
                        <a:t>1.347.650.288</a:t>
                      </a:r>
                      <a:endParaRPr lang="hr-HR" sz="1600" b="1" i="0" u="none" strike="noStrike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1" u="none" strike="noStrike" dirty="0">
                          <a:effectLst/>
                        </a:rPr>
                        <a:t>3,19%</a:t>
                      </a:r>
                      <a:endParaRPr lang="hr-HR" sz="1600" b="1" i="0" u="none" strike="noStrike" dirty="0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1" u="none" strike="noStrike">
                          <a:effectLst/>
                        </a:rPr>
                        <a:t>34.545</a:t>
                      </a:r>
                      <a:endParaRPr lang="hr-HR" sz="1600" b="1" i="0" u="none" strike="noStrike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1" u="none" strike="noStrike">
                          <a:effectLst/>
                        </a:rPr>
                        <a:t>10,63%</a:t>
                      </a:r>
                      <a:endParaRPr lang="hr-HR" sz="1600" b="1" i="0" u="none" strike="noStrike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3704">
                <a:tc>
                  <a:txBody>
                    <a:bodyPr/>
                    <a:lstStyle/>
                    <a:p>
                      <a:pPr algn="l" fontAlgn="b"/>
                      <a:r>
                        <a:rPr lang="hr-HR" sz="1600" b="1" u="none" strike="noStrike" dirty="0">
                          <a:effectLst/>
                        </a:rPr>
                        <a:t>&gt; 50.000 ≤ 100.000 kn</a:t>
                      </a:r>
                      <a:endParaRPr lang="hr-HR" sz="1600" b="1" i="0" u="none" strike="noStrike" dirty="0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1" u="none" strike="noStrike">
                          <a:effectLst/>
                        </a:rPr>
                        <a:t>2.984.278.941</a:t>
                      </a:r>
                      <a:endParaRPr lang="hr-HR" sz="1600" b="1" i="0" u="none" strike="noStrike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1" u="none" strike="noStrike">
                          <a:effectLst/>
                        </a:rPr>
                        <a:t>7,05%</a:t>
                      </a:r>
                      <a:endParaRPr lang="hr-HR" sz="1600" b="1" i="0" u="none" strike="noStrike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1" u="none" strike="noStrike" dirty="0">
                          <a:effectLst/>
                        </a:rPr>
                        <a:t>41.848</a:t>
                      </a:r>
                      <a:endParaRPr lang="hr-HR" sz="1600" b="1" i="0" u="none" strike="noStrike" dirty="0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1" u="none" strike="noStrike">
                          <a:effectLst/>
                        </a:rPr>
                        <a:t>12,88%</a:t>
                      </a:r>
                      <a:endParaRPr lang="hr-HR" sz="1600" b="1" i="0" u="none" strike="noStrike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3704">
                <a:tc>
                  <a:txBody>
                    <a:bodyPr/>
                    <a:lstStyle/>
                    <a:p>
                      <a:pPr algn="l" fontAlgn="b"/>
                      <a:r>
                        <a:rPr lang="hr-HR" sz="1600" b="1" u="none" strike="noStrike">
                          <a:effectLst/>
                        </a:rPr>
                        <a:t>&gt; 100.000 ≤ 500.000 kn</a:t>
                      </a:r>
                      <a:endParaRPr lang="hr-HR" sz="1600" b="1" i="0" u="none" strike="noStrike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1" u="none" strike="noStrike">
                          <a:effectLst/>
                        </a:rPr>
                        <a:t>10.125.568.932</a:t>
                      </a:r>
                      <a:endParaRPr lang="hr-HR" sz="1600" b="1" i="0" u="none" strike="noStrike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1" u="none" strike="noStrike">
                          <a:effectLst/>
                        </a:rPr>
                        <a:t>23,93%</a:t>
                      </a:r>
                      <a:endParaRPr lang="hr-HR" sz="1600" b="1" i="0" u="none" strike="noStrike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1" u="none" strike="noStrike" dirty="0">
                          <a:effectLst/>
                        </a:rPr>
                        <a:t>49.842</a:t>
                      </a:r>
                      <a:endParaRPr lang="hr-HR" sz="1600" b="1" i="0" u="none" strike="noStrike" dirty="0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1" u="none" strike="noStrike" dirty="0">
                          <a:effectLst/>
                        </a:rPr>
                        <a:t>15,34%</a:t>
                      </a:r>
                      <a:endParaRPr lang="hr-HR" sz="1600" b="1" i="0" u="none" strike="noStrike" dirty="0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12606">
                <a:tc>
                  <a:txBody>
                    <a:bodyPr/>
                    <a:lstStyle/>
                    <a:p>
                      <a:pPr algn="l" fontAlgn="b"/>
                      <a:r>
                        <a:rPr lang="hr-HR" sz="1600" b="1" u="none" strike="noStrike">
                          <a:effectLst/>
                        </a:rPr>
                        <a:t>&gt; 500.000 ≤ 1.000.000 kn</a:t>
                      </a:r>
                      <a:endParaRPr lang="hr-HR" sz="1600" b="1" i="0" u="none" strike="noStrike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1" u="none" strike="noStrike" dirty="0">
                          <a:effectLst/>
                        </a:rPr>
                        <a:t>4.010.905.967</a:t>
                      </a:r>
                      <a:endParaRPr lang="hr-HR" sz="1600" b="1" i="0" u="none" strike="noStrike" dirty="0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1" u="none" strike="noStrike">
                          <a:effectLst/>
                        </a:rPr>
                        <a:t>9,48%</a:t>
                      </a:r>
                      <a:endParaRPr lang="hr-HR" sz="1600" b="1" i="0" u="none" strike="noStrike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1" u="none" strike="noStrike" dirty="0">
                          <a:effectLst/>
                        </a:rPr>
                        <a:t>5.803</a:t>
                      </a:r>
                      <a:endParaRPr lang="hr-HR" sz="1600" b="1" i="0" u="none" strike="noStrike" dirty="0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1" u="none" strike="noStrike" dirty="0">
                          <a:effectLst/>
                        </a:rPr>
                        <a:t>1,79%</a:t>
                      </a:r>
                      <a:endParaRPr lang="hr-HR" sz="1600" b="1" i="0" u="none" strike="noStrike" dirty="0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3704">
                <a:tc>
                  <a:txBody>
                    <a:bodyPr/>
                    <a:lstStyle/>
                    <a:p>
                      <a:pPr algn="l" fontAlgn="b"/>
                      <a:r>
                        <a:rPr lang="hr-HR" sz="1600" b="1" u="none" strike="noStrike" dirty="0">
                          <a:effectLst/>
                        </a:rPr>
                        <a:t>&gt; 1.000.000 kn</a:t>
                      </a:r>
                      <a:endParaRPr lang="hr-HR" sz="1600" b="1" i="0" u="none" strike="noStrike" dirty="0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1" u="none" strike="noStrike" dirty="0">
                          <a:effectLst/>
                        </a:rPr>
                        <a:t>22.068.711.808</a:t>
                      </a:r>
                      <a:endParaRPr lang="hr-HR" sz="1600" b="1" i="0" u="none" strike="noStrike" dirty="0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1" u="none" strike="noStrike" dirty="0">
                          <a:effectLst/>
                        </a:rPr>
                        <a:t>52,16%</a:t>
                      </a:r>
                      <a:endParaRPr lang="hr-HR" sz="1600" b="1" i="0" u="none" strike="noStrike" dirty="0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1" u="none" strike="noStrike" dirty="0">
                          <a:effectLst/>
                        </a:rPr>
                        <a:t>4.694</a:t>
                      </a:r>
                      <a:endParaRPr lang="hr-HR" sz="1600" b="1" i="0" u="none" strike="noStrike" dirty="0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1" u="none" strike="noStrike" dirty="0">
                          <a:effectLst/>
                        </a:rPr>
                        <a:t>1,44%</a:t>
                      </a:r>
                      <a:endParaRPr lang="hr-HR" sz="1600" b="1" i="0" u="none" strike="noStrike" dirty="0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3704">
                <a:tc>
                  <a:txBody>
                    <a:bodyPr/>
                    <a:lstStyle/>
                    <a:p>
                      <a:pPr algn="l" fontAlgn="b"/>
                      <a:r>
                        <a:rPr lang="hr-HR" sz="1600" b="1" u="none" strike="noStrike">
                          <a:effectLst/>
                        </a:rPr>
                        <a:t>Ukupno</a:t>
                      </a:r>
                      <a:endParaRPr lang="hr-HR" sz="1600" b="1" i="0" u="none" strike="noStrike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1" u="none" strike="noStrike">
                          <a:effectLst/>
                        </a:rPr>
                        <a:t>42.309.407.339</a:t>
                      </a:r>
                      <a:endParaRPr lang="hr-HR" sz="1600" b="1" i="0" u="none" strike="noStrike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1" u="none" strike="noStrike">
                          <a:effectLst/>
                        </a:rPr>
                        <a:t>100,00%</a:t>
                      </a:r>
                      <a:endParaRPr lang="hr-HR" sz="1600" b="1" i="0" u="none" strike="noStrike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1" u="none" strike="noStrike">
                          <a:effectLst/>
                        </a:rPr>
                        <a:t>324.910</a:t>
                      </a:r>
                      <a:endParaRPr lang="hr-HR" sz="1600" b="1" i="0" u="none" strike="noStrike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1" u="none" strike="noStrike" dirty="0">
                          <a:effectLst/>
                        </a:rPr>
                        <a:t>100,00%</a:t>
                      </a:r>
                      <a:endParaRPr lang="hr-HR" sz="1600" b="1" i="0" u="none" strike="noStrike" dirty="0">
                        <a:solidFill>
                          <a:srgbClr val="24406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3722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92088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Trenutno stanje</a:t>
            </a:r>
            <a:r>
              <a:rPr lang="hr-H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endParaRPr lang="hr-H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124744"/>
            <a:ext cx="6789440" cy="4813995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vi-VN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Mali </a:t>
            </a:r>
            <a:r>
              <a:rPr 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broj građana, </a:t>
            </a:r>
            <a:r>
              <a:rPr lang="vi-V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njih 4</a:t>
            </a:r>
            <a:r>
              <a:rPr lang="hr-H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694</a:t>
            </a:r>
            <a:r>
              <a:rPr lang="vi-V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udio u broju blokiranih građana 1,4 %), koji su blokirani za dug veći od milijun kuna, ima dug od </a:t>
            </a:r>
            <a:r>
              <a:rPr lang="hr-H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22,06 </a:t>
            </a:r>
            <a:r>
              <a:rPr lang="vi-VN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vi-VN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ilijard</a:t>
            </a:r>
            <a:r>
              <a:rPr lang="hr-H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vi-VN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kuna (udio u ukupnome dugu građana 5</a:t>
            </a:r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2,15</a:t>
            </a:r>
            <a:r>
              <a:rPr 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%) i veći je od duga preostala </a:t>
            </a:r>
            <a:r>
              <a:rPr lang="vi-V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320 </a:t>
            </a:r>
            <a:r>
              <a:rPr lang="hr-H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216</a:t>
            </a:r>
            <a:r>
              <a:rPr lang="vi-V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blokirana građana </a:t>
            </a:r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koji zajedno duguju </a:t>
            </a:r>
            <a:r>
              <a:rPr lang="hr-H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20,24</a:t>
            </a:r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milijarde </a:t>
            </a:r>
            <a:r>
              <a:rPr lang="hr-H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kuna (47,85%)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hr-H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Najviše građana pod ovrhom od strane telekomunikacijskih tvrtki (</a:t>
            </a:r>
            <a:r>
              <a:rPr lang="hr-H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187 359 </a:t>
            </a:r>
            <a:r>
              <a:rPr lang="hr-H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građana) s dugom od </a:t>
            </a:r>
            <a:r>
              <a:rPr lang="hr-H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1.66</a:t>
            </a:r>
            <a:r>
              <a:rPr lang="hr-H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milijardi kuna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hr-H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Blokirani građani najviše duguju bankama. Udio duga građana prema bankama kao vjerovnicima, 31.01.2018. godine u ukupnom dugu bio je </a:t>
            </a:r>
            <a:r>
              <a:rPr lang="hr-H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43</a:t>
            </a:r>
            <a:r>
              <a:rPr lang="hr-H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% (18.42 milijarde kuna)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vi-VN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Prema </a:t>
            </a:r>
            <a:r>
              <a:rPr 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iznosu duga, po segmentima, vidno je da je najviše građana čiji dug nije veći od </a:t>
            </a:r>
            <a:r>
              <a:rPr lang="vi-V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hr-H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000</a:t>
            </a:r>
            <a:r>
              <a:rPr lang="vi-V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kuna. Tih je građana 3</a:t>
            </a:r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01.2018.</a:t>
            </a:r>
            <a:r>
              <a:rPr 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godine bilo </a:t>
            </a:r>
            <a:r>
              <a:rPr lang="vi-V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78.767 </a:t>
            </a:r>
            <a:endParaRPr lang="hr-HR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 ukupnog duga građana, najveći dio odnosi se na </a:t>
            </a:r>
            <a:r>
              <a:rPr lang="vi-V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dugotrajne blokade </a:t>
            </a:r>
            <a:r>
              <a:rPr 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(iznad 360 dana) na koje otpada </a:t>
            </a:r>
            <a:r>
              <a:rPr lang="vi-V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41.2</a:t>
            </a:r>
            <a:r>
              <a:rPr lang="hr-H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milijardi kuna ili </a:t>
            </a:r>
            <a:r>
              <a:rPr lang="vi-V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97,0 %. </a:t>
            </a:r>
            <a:endParaRPr lang="hr-HR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779912" y="6257835"/>
            <a:ext cx="51125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hr-HR" dirty="0" smtClean="0"/>
              <a:t>* </a:t>
            </a:r>
            <a:r>
              <a:rPr lang="hr-HR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Stanje na dan 31.01.2018. godine</a:t>
            </a:r>
            <a:endParaRPr lang="hr-HR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3968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Pregled duga građana </a:t>
            </a:r>
            <a: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skupinama </a:t>
            </a:r>
            <a:r>
              <a:rPr lang="hr-H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pojedinim vjerovnicima </a:t>
            </a:r>
            <a: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usporedba 2017/2014</a:t>
            </a:r>
            <a:endParaRPr lang="hr-H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04938" y="22002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altLang="sr-Latn-R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hr-HR" altLang="sr-Latn-R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hr-HR" altLang="sr-Latn-R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1404938" y="2200275"/>
            <a:ext cx="3017837" cy="635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556792"/>
            <a:ext cx="8062715" cy="43174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84335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Pregled duga po trajanju blokade – 31.1.2018.</a:t>
            </a:r>
            <a:endParaRPr lang="hr-H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960" y="1700396"/>
            <a:ext cx="8106040" cy="633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617036"/>
            <a:ext cx="8064896" cy="2187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96120" y="5404040"/>
            <a:ext cx="76328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Problem – dugotrajne blokade!</a:t>
            </a:r>
          </a:p>
          <a:p>
            <a:r>
              <a:rPr lang="hr-H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85% blokiranih građana blokirano je dulje od 1 godine!</a:t>
            </a:r>
          </a:p>
          <a:p>
            <a:r>
              <a:rPr lang="hr-H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66% blokiranih građana blokirano je dulje od 3 godine! </a:t>
            </a:r>
            <a:endParaRPr lang="hr-H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9191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1039</TotalTime>
  <Words>1180</Words>
  <Application>Microsoft Office PowerPoint</Application>
  <PresentationFormat>On-screen Show (4:3)</PresentationFormat>
  <Paragraphs>182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ＭＳ Ｐゴシック</vt:lpstr>
      <vt:lpstr>Arial</vt:lpstr>
      <vt:lpstr>Calibri</vt:lpstr>
      <vt:lpstr>Tahoma</vt:lpstr>
      <vt:lpstr>Times New Roman</vt:lpstr>
      <vt:lpstr>Wingdings</vt:lpstr>
      <vt:lpstr>Office tema</vt:lpstr>
      <vt:lpstr>PowerPoint Presentation</vt:lpstr>
      <vt:lpstr>Program Vlade Republike Hrvatske</vt:lpstr>
      <vt:lpstr>Broj blokiranih građana (31. prosinca 2017.)</vt:lpstr>
      <vt:lpstr>Trenutno stanje</vt:lpstr>
      <vt:lpstr>Broj blokiranih građana (31. prosinca 2017.)</vt:lpstr>
      <vt:lpstr>Broj blokiranih građana po iznosu duga na dan 31.1.2018. godine</vt:lpstr>
      <vt:lpstr>Trenutno stanje*</vt:lpstr>
      <vt:lpstr>Pregled duga građana skupinama i pojedinim vjerovnicima – usporedba 2017/2014</vt:lpstr>
      <vt:lpstr>Pregled duga po trajanju blokade – 31.1.2018.</vt:lpstr>
      <vt:lpstr>Mjere Vlade RH za rješavanje problema prezaduženosti i blokade građana</vt:lpstr>
      <vt:lpstr>Zakon o otpisu duga </vt:lpstr>
      <vt:lpstr>Otpis duga - rezultati</vt:lpstr>
      <vt:lpstr>Poticanje vjerovnika na otpis duga </vt:lpstr>
      <vt:lpstr>Reprogram duga</vt:lpstr>
      <vt:lpstr> Zakon o provedbi ovrhe na novčanim sredstvima </vt:lpstr>
      <vt:lpstr>Ograničenje ovrhe - učinci</vt:lpstr>
      <vt:lpstr>Jednostavni postupak stečaja potrošača</vt:lpstr>
      <vt:lpstr>Jednostavni postupak stečaja potrošača</vt:lpstr>
      <vt:lpstr>Jednostavni postupak stečaja potrošača</vt:lpstr>
      <vt:lpstr>Jednostavni postupak stečaja potrošača</vt:lpstr>
      <vt:lpstr>Jednostavni postupak stečaja potrošača</vt:lpstr>
      <vt:lpstr>Očekivani rezultati predloženih mjera</vt:lpstr>
      <vt:lpstr>PowerPoint Presentation</vt:lpstr>
    </vt:vector>
  </TitlesOfParts>
  <Company>POREZNA UPRAVA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Prijedlog Zakona o otpisu duga fizičkih osoba</dc:title>
  <dc:creator>PU Sektor za naplatu i ovrhu</dc:creator>
  <cp:lastModifiedBy>Đurđica Pavličević</cp:lastModifiedBy>
  <cp:revision>95</cp:revision>
  <cp:lastPrinted>2018-04-27T09:01:21Z</cp:lastPrinted>
  <dcterms:created xsi:type="dcterms:W3CDTF">2018-03-15T14:02:43Z</dcterms:created>
  <dcterms:modified xsi:type="dcterms:W3CDTF">2018-04-27T10:41:51Z</dcterms:modified>
</cp:coreProperties>
</file>